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6" r:id="rId6"/>
    <p:sldId id="267" r:id="rId7"/>
    <p:sldId id="268" r:id="rId8"/>
    <p:sldId id="269" r:id="rId9"/>
    <p:sldId id="270" r:id="rId10"/>
    <p:sldId id="274" r:id="rId11"/>
    <p:sldId id="271" r:id="rId12"/>
    <p:sldId id="275" r:id="rId13"/>
  </p:sldIdLst>
  <p:sldSz cx="12192000" cy="6858000"/>
  <p:notesSz cx="6858000" cy="9144000"/>
  <p:embeddedFontLst>
    <p:embeddedFont>
      <p:font typeface="Aparajita" panose="02020603050405020304" pitchFamily="18" charset="0"/>
      <p:regular r:id="rId15"/>
    </p:embeddedFont>
    <p:embeddedFont>
      <p:font typeface="Work Sans Light" panose="02000000000000000000" pitchFamily="2" charset="0"/>
      <p:regular r:id="rId16"/>
      <p:bold r:id="rId17"/>
      <p:italic r:id="rId18"/>
      <p:boldItalic r:id="rId19"/>
    </p:embeddedFont>
    <p:embeddedFont>
      <p:font typeface="Work Sans Medium" panose="02000000000000000000" pitchFamily="2" charset="0"/>
      <p:regular r:id="rId20"/>
      <p:bold r:id="rId21"/>
      <p:italic r:id="rId22"/>
      <p:boldItalic r:id="rId23"/>
    </p:embeddedFont>
  </p:embeddedFontLst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0" roundtripDataSignature="AMtx7mhTbIhLcYSHrA6eVXQIehS1zyhz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5" autoAdjust="0"/>
    <p:restoredTop sz="94660"/>
  </p:normalViewPr>
  <p:slideViewPr>
    <p:cSldViewPr snapToGrid="0">
      <p:cViewPr>
        <p:scale>
          <a:sx n="76" d="100"/>
          <a:sy n="76" d="100"/>
        </p:scale>
        <p:origin x="144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font" Target="fonts/font4.fntdata" /><Relationship Id="rId3" Type="http://schemas.openxmlformats.org/officeDocument/2006/relationships/slide" Target="slides/slide2.xml" /><Relationship Id="rId21" Type="http://schemas.openxmlformats.org/officeDocument/2006/relationships/font" Target="fonts/font7.fntdata" /><Relationship Id="rId42" Type="http://schemas.openxmlformats.org/officeDocument/2006/relationships/viewProps" Target="viewProps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font" Target="fonts/font3.fntdata" /><Relationship Id="rId2" Type="http://schemas.openxmlformats.org/officeDocument/2006/relationships/slide" Target="slides/slide1.xml" /><Relationship Id="rId16" Type="http://schemas.openxmlformats.org/officeDocument/2006/relationships/font" Target="fonts/font2.fntdata" /><Relationship Id="rId20" Type="http://schemas.openxmlformats.org/officeDocument/2006/relationships/font" Target="fonts/font6.fntdata" /><Relationship Id="rId41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40" Type="http://customschemas.google.com/relationships/presentationmetadata" Target="metadata" /><Relationship Id="rId5" Type="http://schemas.openxmlformats.org/officeDocument/2006/relationships/slide" Target="slides/slide4.xml" /><Relationship Id="rId15" Type="http://schemas.openxmlformats.org/officeDocument/2006/relationships/font" Target="fonts/font1.fntdata" /><Relationship Id="rId23" Type="http://schemas.openxmlformats.org/officeDocument/2006/relationships/font" Target="fonts/font9.fntdata" /><Relationship Id="rId10" Type="http://schemas.openxmlformats.org/officeDocument/2006/relationships/slide" Target="slides/slide9.xml" /><Relationship Id="rId19" Type="http://schemas.openxmlformats.org/officeDocument/2006/relationships/font" Target="fonts/font5.fntdata" /><Relationship Id="rId44" Type="http://schemas.openxmlformats.org/officeDocument/2006/relationships/tableStyles" Target="tableStyle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notesMaster" Target="notesMasters/notesMaster1.xml" /><Relationship Id="rId22" Type="http://schemas.openxmlformats.org/officeDocument/2006/relationships/font" Target="fonts/font8.fntdata" /><Relationship Id="rId43" Type="http://schemas.openxmlformats.org/officeDocument/2006/relationships/theme" Target="theme/theme1.xml" 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4" name="Google Shape;264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AABC08-09D7-42EF-B86C-E5B261E3BD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D0B0302-6D9D-4B1F-A54B-2C9CE967E4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DA40DF4-6EF2-4DA9-9C6B-A8740DF59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7FE6A7D-3030-4B77-B9DC-693247FA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FFBCE64-C370-45AC-9511-C6FF65C6A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08102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AA6CD6-4312-46CF-969A-1F21FF23D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853C309-1713-4192-BF64-1B343DF5C4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8FBEAF4-C23B-452B-BC16-A8CAAD695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786051-0B43-4310-BA86-7AF1D0D32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16B94E9-4ED2-4D8F-861A-A41A977FF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57880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A1937C3-592A-46E9-B573-3A92D5A8C3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40DBA9-BAF2-4060-BA71-6FD4CAE038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431244F-D781-4553-9FCF-DF23C8E57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DFCD3F-37EA-4AB2-A684-C3048781F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4747D39-0CC8-46D7-AEC7-1B4D8A91B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157046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apositiva de título">
  <p:cSld name="1_Diapositiva de título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82002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Encabezado de sección">
  <p:cSld name="2_Encabezado de secció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9394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568CA5-FE21-42D6-B60F-F512BAEF7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4577C3-9F10-46DD-B798-E0EE6E410C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18C7BA0-09F8-497F-A13E-88A5EDEE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43EEE5-89E0-42A0-AC52-A8FF04ED0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A4D2C11-18C6-4A4E-8A35-D3BD624CB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74394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734186-0F1C-4B6E-B43D-D29C545B3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7B23C9A-3840-4A7F-8543-22F4495F59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EA48DCF-83A8-46E2-BA39-48FB69AC8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B330070-152B-4751-975B-9E397DE1D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7E24572-CAC7-4ADB-9848-6678D1E97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07270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A861B8-4B7E-4AD6-95C1-B908D7061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ACD2EAA-7B9A-4F61-A89A-F327724B05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7A47516-EB6B-465F-A44A-62AA5D2021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9D5FE4-432A-4E9D-B9D1-D201722A2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7B14CC3-C6CB-4AD4-AF37-EF5318B34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657B480-C012-4869-988D-3B62C3D77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40611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A07933-12CB-465D-A4CF-347C9842D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A0E822D-FE46-4573-9530-F9384E2B90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6B0496-F23E-4D87-B25A-74D289B211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83A1566-0095-498C-9589-7D5DB4D41D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E54F792-C52E-4441-87D2-74E93F296A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8ACB2D0-45D3-40DB-A09C-ACD8F98F2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A4406F1-B550-4441-9C40-38AAC3E41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E313A53-7234-4843-B72C-6E467560D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60434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75B984-EC72-4509-9720-0B9A6EEC2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DE84C1D-C07E-4DD4-AADC-464411D75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33E815E-D4B2-48E4-A76C-93C132269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7FE7565-36A5-4E3B-ADE8-AFDA3E48B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06069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4D39584-4A48-4960-9FE4-281D05233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85BB541-8B06-427B-8B34-769A8EEEA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7E41306-9A95-4A77-914F-AF51A2DD0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34268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428D3C-B8D2-45F4-A03D-D3391F920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38CDC37-5CE1-4C90-A94A-D285A4D50E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89AF1CB-ABA1-4EDD-A538-8C53A9A62C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EF3119B-B814-401F-B9DF-92CD71004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F0FB949-E9BC-401F-B105-C554A6E62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D118A85-74E7-4F15-A0A7-C4A445493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34131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9A8746-56C1-4826-A853-4567461E6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ED357A9-DB23-4DEC-8341-8D67A69998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1BC308A-7224-422F-9883-AF353B535D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980242D-37A1-415C-8051-9831052AF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AEAC044-0286-4F65-964E-66BB6956E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CB615B1-B723-4DC7-BF8A-921FF1B6C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3699007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theme" Target="../theme/theme1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D91222A-DA26-4EE7-9719-357B21C1B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6A35B02-43E8-4A36-A5EF-AD3364CD5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2AB0DBE-EE05-40AA-AEE1-FAD560896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736046-D40E-4CFF-B632-6BA970F170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39FA7B7-5C8A-460A-A232-208BBC06EE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28060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2.xml" /><Relationship Id="rId4" Type="http://schemas.openxmlformats.org/officeDocument/2006/relationships/image" Target="../media/image2.png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 /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12.png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11.xml" /><Relationship Id="rId1" Type="http://schemas.openxmlformats.org/officeDocument/2006/relationships/slideLayout" Target="../slideLayouts/slideLayout13.xml" /><Relationship Id="rId4" Type="http://schemas.openxmlformats.org/officeDocument/2006/relationships/image" Target="../media/image13.png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 /><Relationship Id="rId2" Type="http://schemas.openxmlformats.org/officeDocument/2006/relationships/notesSlide" Target="../notesSlides/notesSlide12.xml" /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13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13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13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13.xml" /><Relationship Id="rId4" Type="http://schemas.openxmlformats.org/officeDocument/2006/relationships/image" Target="../media/image5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13.xml" /><Relationship Id="rId4" Type="http://schemas.openxmlformats.org/officeDocument/2006/relationships/image" Target="../media/image6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13.xml" /><Relationship Id="rId5" Type="http://schemas.openxmlformats.org/officeDocument/2006/relationships/image" Target="../media/image8.png" /><Relationship Id="rId4" Type="http://schemas.openxmlformats.org/officeDocument/2006/relationships/image" Target="../media/image7.pn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13.xml" /><Relationship Id="rId4" Type="http://schemas.openxmlformats.org/officeDocument/2006/relationships/image" Target="../media/image9.jpeg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3.xml" /><Relationship Id="rId4" Type="http://schemas.openxmlformats.org/officeDocument/2006/relationships/image" Target="../media/image10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C9B9F33B-F0CC-4410-85D0-1B957DF435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Google Shape;101;p1"/>
          <p:cNvSpPr txBox="1"/>
          <p:nvPr/>
        </p:nvSpPr>
        <p:spPr>
          <a:xfrm>
            <a:off x="693932" y="1288069"/>
            <a:ext cx="6919126" cy="1343095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Autofit/>
          </a:bodyPr>
          <a:lstStyle/>
          <a:p>
            <a:pPr marL="0" marR="0" lv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i="0" u="none" strike="noStrike" kern="1200" cap="none" dirty="0" err="1">
                <a:solidFill>
                  <a:schemeClr val="tx1"/>
                </a:solidFill>
                <a:latin typeface="+mj-lt"/>
                <a:ea typeface="+mj-ea"/>
                <a:cs typeface="+mj-cs"/>
                <a:sym typeface="Work Sans"/>
              </a:rPr>
              <a:t>Droguería</a:t>
            </a:r>
            <a:r>
              <a:rPr lang="en-US" sz="5400" b="1" i="0" u="none" strike="noStrike" kern="1200" cap="none" dirty="0">
                <a:solidFill>
                  <a:schemeClr val="tx1"/>
                </a:solidFill>
                <a:latin typeface="+mj-lt"/>
                <a:ea typeface="+mj-ea"/>
                <a:cs typeface="+mj-cs"/>
                <a:sym typeface="Work Sans"/>
              </a:rPr>
              <a:t> </a:t>
            </a:r>
            <a:r>
              <a:rPr lang="en-US" sz="54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  <a:sym typeface="Work Sans"/>
              </a:rPr>
              <a:t>Promedic</a:t>
            </a: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Work Sans"/>
              </a:rPr>
              <a:t> 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 marL="0" marR="0" lv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Work Sans"/>
              </a:rPr>
              <a:t>El Gran C.H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55CB1B7E-4B0B-4E99-9560-9667270DA7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715030D-B328-0BB5-E9D4-915A7DD87AEB}"/>
              </a:ext>
            </a:extLst>
          </p:cNvPr>
          <p:cNvSpPr txBox="1"/>
          <p:nvPr/>
        </p:nvSpPr>
        <p:spPr>
          <a:xfrm>
            <a:off x="841806" y="3316344"/>
            <a:ext cx="539336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Natalia Ruiz Parra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Sara Valentina Garcia </a:t>
            </a:r>
            <a:r>
              <a:rPr lang="en-US" dirty="0" err="1"/>
              <a:t>Garcia</a:t>
            </a: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Erick Hazann Zarto Gil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Darwin </a:t>
            </a:r>
            <a:r>
              <a:rPr lang="en-US" dirty="0" err="1"/>
              <a:t>Stiven</a:t>
            </a:r>
            <a:r>
              <a:rPr lang="en-US" dirty="0"/>
              <a:t> Mora Martinez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Jhonny Santiago </a:t>
            </a:r>
            <a:r>
              <a:rPr lang="en-US" dirty="0" err="1"/>
              <a:t>Espitia</a:t>
            </a:r>
            <a:r>
              <a:rPr lang="en-US" dirty="0"/>
              <a:t> Mendoza </a:t>
            </a:r>
          </a:p>
        </p:txBody>
      </p:sp>
      <p:sp>
        <p:nvSpPr>
          <p:cNvPr id="1035" name="Oval 1034">
            <a:extLst>
              <a:ext uri="{FF2B5EF4-FFF2-40B4-BE49-F238E27FC236}">
                <a16:creationId xmlns:a16="http://schemas.microsoft.com/office/drawing/2014/main" id="{C924DBCE-E731-4B22-8181-A39C1D862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0631" y="2700688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armacia con enfermera en mostrador. personaje de dibujos animados de  droguería 425642 Vector en Vecteezy">
            <a:extLst>
              <a:ext uri="{FF2B5EF4-FFF2-40B4-BE49-F238E27FC236}">
                <a16:creationId xmlns:a16="http://schemas.microsoft.com/office/drawing/2014/main" id="{9872D863-E78D-F508-33F4-1CE142F77F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213" b="-1"/>
          <a:stretch/>
        </p:blipFill>
        <p:spPr bwMode="auto">
          <a:xfrm>
            <a:off x="8219558" y="852372"/>
            <a:ext cx="3096807" cy="3096807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7" name="Freeform: Shape 1036">
            <a:extLst>
              <a:ext uri="{FF2B5EF4-FFF2-40B4-BE49-F238E27FC236}">
                <a16:creationId xmlns:a16="http://schemas.microsoft.com/office/drawing/2014/main" id="{196DE3D2-178D-4017-842D-87C88CE92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3881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039" name="Straight Connector 1038">
            <a:extLst>
              <a:ext uri="{FF2B5EF4-FFF2-40B4-BE49-F238E27FC236}">
                <a16:creationId xmlns:a16="http://schemas.microsoft.com/office/drawing/2014/main" id="{43621FD4-D14D-45D5-9A57-9A2DE5EA5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55865" y="1026771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oogle Shape;173;p11">
            <a:extLst>
              <a:ext uri="{FF2B5EF4-FFF2-40B4-BE49-F238E27FC236}">
                <a16:creationId xmlns:a16="http://schemas.microsoft.com/office/drawing/2014/main" id="{C629B319-6EB7-418F-8F45-896FC40F60D1}"/>
              </a:ext>
            </a:extLst>
          </p:cNvPr>
          <p:cNvPicPr preferRelativeResize="0"/>
          <p:nvPr/>
        </p:nvPicPr>
        <p:blipFill rotWithShape="1">
          <a:blip r:embed="rId4"/>
          <a:srcRect t="10635" b="1160"/>
          <a:stretch/>
        </p:blipFill>
        <p:spPr>
          <a:xfrm>
            <a:off x="6723881" y="4685200"/>
            <a:ext cx="2733741" cy="2172801"/>
          </a:xfrm>
          <a:custGeom>
            <a:avLst/>
            <a:gdLst/>
            <a:ahLst/>
            <a:cxnLst/>
            <a:rect l="l" t="t" r="r" b="b"/>
            <a:pathLst>
              <a:path w="2733741" h="2172801">
                <a:moveTo>
                  <a:pt x="1366871" y="0"/>
                </a:moveTo>
                <a:cubicBezTo>
                  <a:pt x="2121772" y="0"/>
                  <a:pt x="2733741" y="595368"/>
                  <a:pt x="2733741" y="1329791"/>
                </a:cubicBezTo>
                <a:cubicBezTo>
                  <a:pt x="2733741" y="1605200"/>
                  <a:pt x="2647683" y="1861054"/>
                  <a:pt x="2500301" y="2073290"/>
                </a:cubicBezTo>
                <a:lnTo>
                  <a:pt x="2423813" y="2172801"/>
                </a:lnTo>
                <a:lnTo>
                  <a:pt x="309928" y="2172801"/>
                </a:lnTo>
                <a:lnTo>
                  <a:pt x="233440" y="2073290"/>
                </a:lnTo>
                <a:cubicBezTo>
                  <a:pt x="86058" y="1861054"/>
                  <a:pt x="0" y="1605200"/>
                  <a:pt x="0" y="1329791"/>
                </a:cubicBezTo>
                <a:cubicBezTo>
                  <a:pt x="0" y="595368"/>
                  <a:pt x="611969" y="0"/>
                  <a:pt x="1366871" y="0"/>
                </a:cubicBezTo>
                <a:close/>
              </a:path>
            </a:pathLst>
          </a:custGeom>
          <a:noFill/>
        </p:spPr>
      </p:pic>
      <p:sp>
        <p:nvSpPr>
          <p:cNvPr id="1041" name="Arc 1040">
            <a:extLst>
              <a:ext uri="{FF2B5EF4-FFF2-40B4-BE49-F238E27FC236}">
                <a16:creationId xmlns:a16="http://schemas.microsoft.com/office/drawing/2014/main" id="{034ACCCC-54D4-4F78-9B85-4A34FEBAA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54998">
            <a:off x="6055857" y="4209253"/>
            <a:ext cx="3868217" cy="3868217"/>
          </a:xfrm>
          <a:prstGeom prst="arc">
            <a:avLst>
              <a:gd name="adj1" fmla="val 16200000"/>
              <a:gd name="adj2" fmla="val 20479261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3" name="Freeform: Shape 1042">
            <a:extLst>
              <a:ext uri="{FF2B5EF4-FFF2-40B4-BE49-F238E27FC236}">
                <a16:creationId xmlns:a16="http://schemas.microsoft.com/office/drawing/2014/main" id="{72413CFE-8B8A-45C9-B7BA-CF49986D4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9"/>
          <p:cNvSpPr/>
          <p:nvPr/>
        </p:nvSpPr>
        <p:spPr>
          <a:xfrm>
            <a:off x="0" y="0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19"/>
          <p:cNvSpPr/>
          <p:nvPr/>
        </p:nvSpPr>
        <p:spPr>
          <a:xfrm rot="10800000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19"/>
          <p:cNvSpPr/>
          <p:nvPr/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dist="127000" dir="5400000" algn="t" rotWithShape="0">
              <a:srgbClr val="000000">
                <a:alpha val="1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19"/>
          <p:cNvSpPr txBox="1">
            <a:spLocks noGrp="1"/>
          </p:cNvSpPr>
          <p:nvPr>
            <p:ph idx="1"/>
          </p:nvPr>
        </p:nvSpPr>
        <p:spPr>
          <a:xfrm>
            <a:off x="737407" y="2484255"/>
            <a:ext cx="6299199" cy="3931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2500" lnSpcReduction="1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s-MX" sz="3200" dirty="0">
                <a:latin typeface="Arial"/>
                <a:ea typeface="Arial"/>
                <a:cs typeface="Arial"/>
                <a:sym typeface="Arial"/>
              </a:rPr>
              <a:t>En nuestro proyecto, la implementación de un control de versiones es una pieza fundamental para asegurar la integridad y la coherencia en el desarrollo del software. A través de técnicas especializadas, gestionamos de manera efectiva los cambios en el código fuente y otros archivos clave. 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32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32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32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32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32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13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1" name="Google Shape;271;p19" descr="Control de versiones, autoritarismo y libertad de codifica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55893" y="2484255"/>
            <a:ext cx="4461554" cy="3714244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19"/>
          <p:cNvSpPr/>
          <p:nvPr/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3" name="Google Shape;273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64793" y="0"/>
            <a:ext cx="1627207" cy="1290918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19"/>
          <p:cNvSpPr txBox="1"/>
          <p:nvPr/>
        </p:nvSpPr>
        <p:spPr>
          <a:xfrm>
            <a:off x="737407" y="88614"/>
            <a:ext cx="8389257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Control de versiones</a:t>
            </a:r>
            <a:endParaRPr sz="4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6"/>
          <p:cNvSpPr/>
          <p:nvPr/>
        </p:nvSpPr>
        <p:spPr>
          <a:xfrm>
            <a:off x="155397" y="183259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16"/>
          <p:cNvSpPr txBox="1"/>
          <p:nvPr/>
        </p:nvSpPr>
        <p:spPr>
          <a:xfrm>
            <a:off x="886918" y="1500534"/>
            <a:ext cx="4841955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alibri"/>
              <a:buNone/>
            </a:pPr>
            <a:r>
              <a:rPr lang="es-MX" sz="37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5.Prototipo navegable  </a:t>
            </a:r>
            <a:endParaRPr sz="3700" dirty="0"/>
          </a:p>
          <a:p>
            <a:pPr marL="0" marR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alibri"/>
              <a:buNone/>
            </a:pPr>
            <a:endParaRPr sz="5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1" name="Google Shape;231;p16"/>
          <p:cNvGrpSpPr/>
          <p:nvPr/>
        </p:nvGrpSpPr>
        <p:grpSpPr>
          <a:xfrm>
            <a:off x="0" y="2984992"/>
            <a:ext cx="731521" cy="673460"/>
            <a:chOff x="3940602" y="308034"/>
            <a:chExt cx="2116791" cy="3428999"/>
          </a:xfrm>
        </p:grpSpPr>
        <p:sp>
          <p:nvSpPr>
            <p:cNvPr id="232" name="Google Shape;232;p16"/>
            <p:cNvSpPr/>
            <p:nvPr/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5" name="Google Shape;235;p16"/>
          <p:cNvSpPr/>
          <p:nvPr/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16"/>
          <p:cNvSpPr/>
          <p:nvPr/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dist="127000" dir="5400000" algn="t" rotWithShape="0">
              <a:srgbClr val="000000">
                <a:alpha val="1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8" name="Google Shape;238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7833" y="320758"/>
            <a:ext cx="866896" cy="7811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227C8B93-7174-4578-9231-EF5B58E01A15}"/>
              </a:ext>
            </a:extLst>
          </p:cNvPr>
          <p:cNvSpPr txBox="1"/>
          <p:nvPr/>
        </p:nvSpPr>
        <p:spPr>
          <a:xfrm>
            <a:off x="1008066" y="2504290"/>
            <a:ext cx="38800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/>
              <a:t>Se presenta un prototipo navegable que simula el funcionamiento del sistema, diseñado con JAVA JS,  HTML y CSS, para visualizar el flujo y la experiencia del usuario.</a:t>
            </a:r>
          </a:p>
          <a:p>
            <a:endParaRPr lang="es-CO" sz="2400" dirty="0"/>
          </a:p>
          <a:p>
            <a:endParaRPr lang="es-CO" sz="2400" dirty="0"/>
          </a:p>
          <a:p>
            <a:endParaRPr lang="es-ES" sz="24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099DB60-122F-4A16-A9D0-A41543DAF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1504" y="839916"/>
            <a:ext cx="5717978" cy="496361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20" descr="Imagen que contiene Interfaz de usuario gráfica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"/>
          <p:cNvSpPr txBox="1"/>
          <p:nvPr/>
        </p:nvSpPr>
        <p:spPr>
          <a:xfrm>
            <a:off x="-711047" y="595867"/>
            <a:ext cx="6180763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7200" dirty="0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Índice</a:t>
            </a:r>
            <a:endParaRPr dirty="0"/>
          </a:p>
        </p:txBody>
      </p:sp>
      <p:sp>
        <p:nvSpPr>
          <p:cNvPr id="107" name="Google Shape;107;p2"/>
          <p:cNvSpPr txBox="1"/>
          <p:nvPr/>
        </p:nvSpPr>
        <p:spPr>
          <a:xfrm>
            <a:off x="1020856" y="2029876"/>
            <a:ext cx="9972263" cy="3170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</a:pPr>
            <a:r>
              <a:rPr lang="es-MX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1.Presentación.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s-MX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1.1  Objetivo general.</a:t>
            </a:r>
            <a:endParaRPr dirty="0"/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</a:pPr>
            <a:r>
              <a:rPr lang="es-MX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1.2  Planteamiento problema.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s-MX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Base de datos.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s-MX" sz="20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     2.1   Construcción de la base de datos.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s-MX" sz="20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     2.2   Uso de la bases de datos.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s-MX" sz="20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     2.3   Encriptación de datos.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 </a:t>
            </a:r>
            <a:r>
              <a:rPr lang="es-MX" sz="20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FrontEnd</a:t>
            </a:r>
            <a:r>
              <a:rPr lang="es-MX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Funcional.</a:t>
            </a:r>
            <a:endParaRPr dirty="0"/>
          </a:p>
          <a:p>
            <a:pPr lvl="0"/>
            <a:r>
              <a:rPr lang="es-MX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Control de versiones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5. Prototipo navegable.</a:t>
            </a:r>
            <a:endParaRPr sz="2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"/>
          <p:cNvSpPr txBox="1"/>
          <p:nvPr/>
        </p:nvSpPr>
        <p:spPr>
          <a:xfrm>
            <a:off x="789722" y="2471399"/>
            <a:ext cx="10021713" cy="23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Aparajita"/>
              <a:buNone/>
            </a:pPr>
            <a:r>
              <a:rPr lang="es-MX" sz="8800">
                <a:solidFill>
                  <a:schemeClr val="lt1"/>
                </a:solidFill>
                <a:latin typeface="Aparajita"/>
                <a:ea typeface="Aparajita"/>
                <a:cs typeface="Aparajita"/>
                <a:sym typeface="Aparajita"/>
              </a:rPr>
              <a:t>1.  Presentación</a:t>
            </a:r>
            <a:endParaRPr sz="4400"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 txBox="1"/>
          <p:nvPr/>
        </p:nvSpPr>
        <p:spPr>
          <a:xfrm>
            <a:off x="230795" y="736049"/>
            <a:ext cx="7620997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7200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 General </a:t>
            </a:r>
            <a:endParaRPr/>
          </a:p>
        </p:txBody>
      </p:sp>
      <p:sp>
        <p:nvSpPr>
          <p:cNvPr id="119" name="Google Shape;119;p4"/>
          <p:cNvSpPr txBox="1"/>
          <p:nvPr/>
        </p:nvSpPr>
        <p:spPr>
          <a:xfrm>
            <a:off x="681684" y="2454607"/>
            <a:ext cx="7504885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br>
              <a:rPr lang="es-MX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-MX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Desarrollar el sistema de información orientado a la web para la gestión de inventario de la DROGUERÍA PROMEDIC EL GRAN C.H, mejorando la eficiencia operativa, la precisión en inventarios y la satisfacción del cliente.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0" name="Google Shape;120;p4" descr="Establecimientos Farmaceutico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26907" y="2516463"/>
            <a:ext cx="2983409" cy="29834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1"/>
          <p:cNvSpPr txBox="1"/>
          <p:nvPr/>
        </p:nvSpPr>
        <p:spPr>
          <a:xfrm>
            <a:off x="7211954" y="991937"/>
            <a:ext cx="4053542" cy="3072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s-MX" sz="4000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2. Base de datos </a:t>
            </a:r>
            <a:endParaRPr sz="4000" dirty="0"/>
          </a:p>
        </p:txBody>
      </p:sp>
      <p:pic>
        <p:nvPicPr>
          <p:cNvPr id="173" name="Google Shape;173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2048" y="337778"/>
            <a:ext cx="866896" cy="7811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0" name="Picture 6" descr="Mysql workbench - Social media &amp; Logos Icons">
            <a:extLst>
              <a:ext uri="{FF2B5EF4-FFF2-40B4-BE49-F238E27FC236}">
                <a16:creationId xmlns:a16="http://schemas.microsoft.com/office/drawing/2014/main" id="{D5363391-C6FD-4631-AA81-AF671800FD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4602" y="653786"/>
            <a:ext cx="5550428" cy="5550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2"/>
          <p:cNvSpPr/>
          <p:nvPr/>
        </p:nvSpPr>
        <p:spPr>
          <a:xfrm>
            <a:off x="1" y="0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2"/>
          <p:cNvSpPr txBox="1"/>
          <p:nvPr/>
        </p:nvSpPr>
        <p:spPr>
          <a:xfrm>
            <a:off x="7524144" y="1277877"/>
            <a:ext cx="4440623" cy="1942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None/>
            </a:pPr>
            <a:r>
              <a:rPr lang="es-MX" sz="37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2.1 Construcción de la base de datos 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None/>
            </a:pPr>
            <a:endParaRPr sz="37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12"/>
          <p:cNvSpPr/>
          <p:nvPr/>
        </p:nvSpPr>
        <p:spPr>
          <a:xfrm rot="-5400000">
            <a:off x="2715198" y="-108456"/>
            <a:ext cx="1715478" cy="714586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2"/>
          <p:cNvSpPr/>
          <p:nvPr/>
        </p:nvSpPr>
        <p:spPr>
          <a:xfrm>
            <a:off x="337304" y="1154660"/>
            <a:ext cx="6471266" cy="4788225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dist="127000" dir="5400000" algn="t" rotWithShape="0">
              <a:srgbClr val="000000">
                <a:alpha val="1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12"/>
          <p:cNvSpPr/>
          <p:nvPr/>
        </p:nvSpPr>
        <p:spPr>
          <a:xfrm rot="5400000">
            <a:off x="6664608" y="3390084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4" name="Google Shape;184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87800" y="289206"/>
            <a:ext cx="866896" cy="7811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656FF5CD-9BF9-4274-873C-818116555F3E}"/>
              </a:ext>
            </a:extLst>
          </p:cNvPr>
          <p:cNvSpPr txBox="1"/>
          <p:nvPr/>
        </p:nvSpPr>
        <p:spPr>
          <a:xfrm>
            <a:off x="7676526" y="2533135"/>
            <a:ext cx="375919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/>
              <a:t>Esta parte del proyecto demuestra cómo se diseñan las tablas y estructuras de la base de datos. Usando DDL (SQL), se definen las entidades, columnas y restricciones necesarias para almacenar los datos.</a:t>
            </a:r>
          </a:p>
          <a:p>
            <a:endParaRPr lang="es-CO" sz="24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5EF18FB-4615-4EC2-988B-C5CDA6DBD8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233" y="0"/>
            <a:ext cx="6702315" cy="690564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3"/>
          <p:cNvSpPr/>
          <p:nvPr/>
        </p:nvSpPr>
        <p:spPr>
          <a:xfrm>
            <a:off x="0" y="0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13"/>
          <p:cNvSpPr txBox="1"/>
          <p:nvPr/>
        </p:nvSpPr>
        <p:spPr>
          <a:xfrm>
            <a:off x="1008245" y="1270852"/>
            <a:ext cx="4036334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alibri"/>
              <a:buNone/>
            </a:pPr>
            <a:r>
              <a:rPr lang="es-MX" sz="37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2.2Uso de la base de datos </a:t>
            </a:r>
            <a:endParaRPr sz="37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1" name="Google Shape;191;p13"/>
          <p:cNvGrpSpPr/>
          <p:nvPr/>
        </p:nvGrpSpPr>
        <p:grpSpPr>
          <a:xfrm>
            <a:off x="0" y="2984992"/>
            <a:ext cx="731521" cy="673460"/>
            <a:chOff x="3940602" y="308034"/>
            <a:chExt cx="2116791" cy="3428999"/>
          </a:xfrm>
        </p:grpSpPr>
        <p:sp>
          <p:nvSpPr>
            <p:cNvPr id="192" name="Google Shape;192;p13"/>
            <p:cNvSpPr/>
            <p:nvPr/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3"/>
            <p:cNvSpPr/>
            <p:nvPr/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3"/>
            <p:cNvSpPr/>
            <p:nvPr/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5" name="Google Shape;195;p13"/>
          <p:cNvSpPr/>
          <p:nvPr/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13"/>
          <p:cNvSpPr/>
          <p:nvPr/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dist="127000" dir="5400000" algn="t" rotWithShape="0">
              <a:srgbClr val="000000">
                <a:alpha val="1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8" name="Google Shape;198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760" y="430572"/>
            <a:ext cx="866896" cy="7811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4DB392B6-EAEB-4F0E-8525-67F61756073A}"/>
              </a:ext>
            </a:extLst>
          </p:cNvPr>
          <p:cNvSpPr txBox="1"/>
          <p:nvPr/>
        </p:nvSpPr>
        <p:spPr>
          <a:xfrm>
            <a:off x="968202" y="2482583"/>
            <a:ext cx="403633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/>
              <a:t>En esta parte del proyecto se evalúa cómo se manipulan los datos. Se insertan, actualizan, eliminan y consultan registros. Se incluyen operaciones de consultas complejas con </a:t>
            </a:r>
            <a:r>
              <a:rPr lang="es-CO" sz="2400" dirty="0" err="1"/>
              <a:t>JOINs</a:t>
            </a:r>
            <a:r>
              <a:rPr lang="es-CO" sz="2400" dirty="0"/>
              <a:t>, consultas y subconsultas en SQL.</a:t>
            </a:r>
          </a:p>
          <a:p>
            <a:endParaRPr lang="es-CO" sz="2400" dirty="0"/>
          </a:p>
          <a:p>
            <a:endParaRPr lang="es-CO" sz="2400" dirty="0"/>
          </a:p>
          <a:p>
            <a:endParaRPr lang="es-ES" sz="24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BD62DBE-CDB9-4F8B-82B1-02E195CDF2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3680" y="3764157"/>
            <a:ext cx="7293837" cy="2988293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910937BA-A72E-0FCB-C652-92E8245DEC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6842" y="48400"/>
            <a:ext cx="7275157" cy="365663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4"/>
          <p:cNvSpPr/>
          <p:nvPr/>
        </p:nvSpPr>
        <p:spPr>
          <a:xfrm>
            <a:off x="0" y="0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14"/>
          <p:cNvSpPr txBox="1"/>
          <p:nvPr/>
        </p:nvSpPr>
        <p:spPr>
          <a:xfrm>
            <a:off x="7567126" y="934122"/>
            <a:ext cx="3434375" cy="1398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alibri"/>
              <a:buNone/>
            </a:pPr>
            <a:r>
              <a:rPr lang="es-MX" sz="37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Encriptación de datos </a:t>
            </a:r>
            <a:endParaRPr sz="37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14"/>
          <p:cNvSpPr/>
          <p:nvPr/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14"/>
          <p:cNvSpPr/>
          <p:nvPr/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dist="127000" dir="5400000" algn="t" rotWithShape="0">
              <a:srgbClr val="000000">
                <a:alpha val="1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8" name="Google Shape;208;p14"/>
          <p:cNvGrpSpPr/>
          <p:nvPr/>
        </p:nvGrpSpPr>
        <p:grpSpPr>
          <a:xfrm>
            <a:off x="11460480" y="2984992"/>
            <a:ext cx="731521" cy="673460"/>
            <a:chOff x="3940602" y="308034"/>
            <a:chExt cx="2116791" cy="3428999"/>
          </a:xfrm>
        </p:grpSpPr>
        <p:sp>
          <p:nvSpPr>
            <p:cNvPr id="209" name="Google Shape;209;p14"/>
            <p:cNvSpPr/>
            <p:nvPr/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14"/>
            <p:cNvSpPr/>
            <p:nvPr/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14"/>
            <p:cNvSpPr/>
            <p:nvPr/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12" name="Google Shape;21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57272" y="275038"/>
            <a:ext cx="866896" cy="7811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2958B681-D723-43A9-BD3C-E244FB066858}"/>
              </a:ext>
            </a:extLst>
          </p:cNvPr>
          <p:cNvSpPr txBox="1"/>
          <p:nvPr/>
        </p:nvSpPr>
        <p:spPr>
          <a:xfrm>
            <a:off x="7993373" y="2536892"/>
            <a:ext cx="356503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/>
              <a:t>Se evidencia la implementación de seguridad en la base de datos. Incluye la encriptación de contraseñas.</a:t>
            </a:r>
          </a:p>
          <a:p>
            <a:endParaRPr lang="es-CO" sz="2400" dirty="0"/>
          </a:p>
          <a:p>
            <a:endParaRPr lang="es-CO" sz="2400" dirty="0"/>
          </a:p>
          <a:p>
            <a:endParaRPr lang="es-CO" sz="2400" dirty="0"/>
          </a:p>
          <a:p>
            <a:endParaRPr lang="es-ES" sz="24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81A961F-8A41-F43B-9335-C092E34A19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950" y="1463983"/>
            <a:ext cx="6996198" cy="378565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5"/>
          <p:cNvSpPr/>
          <p:nvPr/>
        </p:nvSpPr>
        <p:spPr>
          <a:xfrm>
            <a:off x="1" y="229883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5"/>
          <p:cNvSpPr txBox="1"/>
          <p:nvPr/>
        </p:nvSpPr>
        <p:spPr>
          <a:xfrm>
            <a:off x="446585" y="-577342"/>
            <a:ext cx="4940012" cy="3736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6000"/>
            </a:pPr>
            <a:r>
              <a:rPr lang="es-ES" sz="37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</a:t>
            </a:r>
            <a:r>
              <a:rPr lang="es-MX" sz="3700" dirty="0" err="1">
                <a:solidFill>
                  <a:schemeClr val="dk1"/>
                </a:solidFill>
                <a:ea typeface="Calibri"/>
                <a:cs typeface="Calibri"/>
                <a:sym typeface="Calibri"/>
              </a:rPr>
              <a:t>FrontEnd</a:t>
            </a:r>
            <a:r>
              <a:rPr lang="es-MX" sz="37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 funcional.</a:t>
            </a:r>
            <a:endParaRPr lang="es-MX" sz="3700" dirty="0"/>
          </a:p>
          <a:p>
            <a:pPr marL="0" marR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endParaRPr sz="6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19" name="Google Shape;219;p15"/>
          <p:cNvGrpSpPr/>
          <p:nvPr/>
        </p:nvGrpSpPr>
        <p:grpSpPr>
          <a:xfrm>
            <a:off x="9416432" y="1"/>
            <a:ext cx="2446384" cy="5777808"/>
            <a:chOff x="329184" y="1"/>
            <a:chExt cx="524256" cy="5777808"/>
          </a:xfrm>
        </p:grpSpPr>
        <p:cxnSp>
          <p:nvCxnSpPr>
            <p:cNvPr id="220" name="Google Shape;220;p15"/>
            <p:cNvCxnSpPr/>
            <p:nvPr/>
          </p:nvCxnSpPr>
          <p:spPr>
            <a:xfrm rot="10800000">
              <a:off x="329184" y="5777809"/>
              <a:ext cx="521208" cy="0"/>
            </a:xfrm>
            <a:prstGeom prst="straightConnector1">
              <a:avLst/>
            </a:prstGeom>
            <a:noFill/>
            <a:ln w="1524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21" name="Google Shape;221;p15"/>
            <p:cNvSpPr/>
            <p:nvPr/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2" name="Google Shape;222;p15"/>
          <p:cNvSpPr/>
          <p:nvPr/>
        </p:nvSpPr>
        <p:spPr>
          <a:xfrm>
            <a:off x="5386598" y="269324"/>
            <a:ext cx="6116779" cy="6208776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dist="127000" dir="5400000" algn="t" rotWithShape="0">
              <a:srgbClr val="000000">
                <a:alpha val="1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4" name="Google Shape;224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1574" y="289150"/>
            <a:ext cx="866896" cy="7811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8C6B56DA-EADF-43B3-89F4-E34ED4122BFA}"/>
              </a:ext>
            </a:extLst>
          </p:cNvPr>
          <p:cNvSpPr txBox="1"/>
          <p:nvPr/>
        </p:nvSpPr>
        <p:spPr>
          <a:xfrm>
            <a:off x="688623" y="2766060"/>
            <a:ext cx="408657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/>
              <a:t>Esta sección muestra la implementación de la interfaz de usuario del proyecto, utilizando Bootstrap, siguiendo el diseño del prototipo.</a:t>
            </a:r>
          </a:p>
          <a:p>
            <a:endParaRPr lang="es-CO" sz="2400" dirty="0"/>
          </a:p>
          <a:p>
            <a:endParaRPr lang="es-CO" sz="2400" dirty="0"/>
          </a:p>
          <a:p>
            <a:endParaRPr lang="es-CO" sz="2400" dirty="0"/>
          </a:p>
          <a:p>
            <a:endParaRPr lang="es-ES" sz="24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92D07AA-34DE-46E1-8412-7294F94A06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3181" y="890240"/>
            <a:ext cx="5388728" cy="507751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460</TotalTime>
  <Words>366</Words>
  <Application>Microsoft Office PowerPoint</Application>
  <PresentationFormat>Panorámica</PresentationFormat>
  <Paragraphs>48</Paragraphs>
  <Slides>12</Slides>
  <Notes>12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3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Sara Valentina Garcia Garcia</cp:lastModifiedBy>
  <cp:revision>11</cp:revision>
  <dcterms:created xsi:type="dcterms:W3CDTF">2020-10-01T23:51:28Z</dcterms:created>
  <dcterms:modified xsi:type="dcterms:W3CDTF">2024-09-19T18:05:44Z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